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332" r:id="rId4"/>
    <p:sldId id="297" r:id="rId5"/>
    <p:sldId id="258" r:id="rId6"/>
    <p:sldId id="259" r:id="rId7"/>
    <p:sldId id="260" r:id="rId8"/>
    <p:sldId id="267" r:id="rId9"/>
    <p:sldId id="266" r:id="rId10"/>
    <p:sldId id="263" r:id="rId11"/>
    <p:sldId id="268" r:id="rId12"/>
    <p:sldId id="269" r:id="rId13"/>
    <p:sldId id="270" r:id="rId14"/>
    <p:sldId id="265" r:id="rId15"/>
    <p:sldId id="271" r:id="rId16"/>
    <p:sldId id="273" r:id="rId17"/>
    <p:sldId id="299" r:id="rId18"/>
    <p:sldId id="300" r:id="rId19"/>
    <p:sldId id="302" r:id="rId20"/>
    <p:sldId id="274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867DF-5193-4B45-B1C2-725958AC86C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4C68F-E138-804C-A8C7-5203B4FA4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76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95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39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95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7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6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37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48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0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44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85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78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79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preparation for cell division, DNA replication duplicates the cell's genetic content. How many chromosomes are there in one of your cells at the start of the cell cycle? During mitosis?</a:t>
            </a:r>
          </a:p>
          <a:p>
            <a:r>
              <a:rPr lang="en-US" smtClean="0"/>
              <a:t>https://www.polleverywhere.com/multiple_choice_polls/jWf0thb0mJ0VFpI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7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70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84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6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2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00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1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8FC541E-BD71-A443-A926-506AF235B29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3193378-526F-3647-9555-325C40F1EF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ov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Relationship Id="rId9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3.mov"/><Relationship Id="rId7" Type="http://schemas.openxmlformats.org/officeDocument/2006/relationships/image" Target="../media/image20.emf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078"/>
            <a:ext cx="8229600" cy="990600"/>
          </a:xfrm>
        </p:spPr>
        <p:txBody>
          <a:bodyPr/>
          <a:lstStyle/>
          <a:p>
            <a:r>
              <a:rPr lang="en-US" dirty="0" smtClean="0"/>
              <a:t>Chapter 18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8130" y="1425133"/>
            <a:ext cx="9025870" cy="4876800"/>
          </a:xfrm>
        </p:spPr>
        <p:txBody>
          <a:bodyPr>
            <a:noAutofit/>
          </a:bodyPr>
          <a:lstStyle/>
          <a:p>
            <a:r>
              <a:rPr lang="en-US" sz="2200" dirty="0" smtClean="0"/>
              <a:t>Understand the order and purpose of each stage of the cell cycle</a:t>
            </a:r>
          </a:p>
          <a:p>
            <a:endParaRPr lang="en-US" sz="2200" dirty="0" smtClean="0"/>
          </a:p>
          <a:p>
            <a:r>
              <a:rPr lang="en-US" sz="2200" dirty="0" smtClean="0"/>
              <a:t>Be able to identify and describe the key features of each stage of the cell cycle</a:t>
            </a:r>
          </a:p>
          <a:p>
            <a:endParaRPr lang="en-US" sz="2200" dirty="0" smtClean="0"/>
          </a:p>
          <a:p>
            <a:r>
              <a:rPr lang="en-US" sz="2200" dirty="0" smtClean="0"/>
              <a:t>Understand the purpose of restriction points/checkpoints present in each stage of the cell cycle. </a:t>
            </a:r>
          </a:p>
          <a:p>
            <a:endParaRPr lang="en-US" sz="2200" dirty="0"/>
          </a:p>
          <a:p>
            <a:r>
              <a:rPr lang="en-US" sz="2200" dirty="0" smtClean="0"/>
              <a:t>Be able to provide examples of how each checkpoint might be activated and what consequence checkpoint activation has for a cell</a:t>
            </a:r>
          </a:p>
          <a:p>
            <a:endParaRPr lang="en-US" sz="2200" dirty="0" smtClean="0"/>
          </a:p>
          <a:p>
            <a:r>
              <a:rPr lang="en-US" sz="2200" dirty="0" smtClean="0"/>
              <a:t>Understand </a:t>
            </a:r>
            <a:r>
              <a:rPr lang="en-US" sz="2200" dirty="0"/>
              <a:t>the stages of Mitosis and how they contribute to accurate chromosome segregation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949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0650"/>
            <a:ext cx="86868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Regulation of CDK activity</a:t>
            </a:r>
          </a:p>
        </p:txBody>
      </p:sp>
      <p:pic>
        <p:nvPicPr>
          <p:cNvPr id="5" name="Picture 2" descr="figure_18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7" y="1142258"/>
            <a:ext cx="8531225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3299" y="4511187"/>
            <a:ext cx="8383501" cy="2162643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CDKs are activated by binding </a:t>
            </a:r>
            <a:r>
              <a:rPr lang="en-US" dirty="0" err="1" smtClean="0"/>
              <a:t>cyclins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Activity of </a:t>
            </a:r>
            <a:r>
              <a:rPr lang="en-US" dirty="0" err="1" smtClean="0"/>
              <a:t>Cyclin</a:t>
            </a:r>
            <a:r>
              <a:rPr lang="en-US" dirty="0" smtClean="0"/>
              <a:t>-CDK complexes depends on phosphorylation status of the complex</a:t>
            </a:r>
          </a:p>
          <a:p>
            <a:pPr lvl="1"/>
            <a:r>
              <a:rPr lang="en-US" dirty="0" smtClean="0"/>
              <a:t>Kinase </a:t>
            </a:r>
            <a:r>
              <a:rPr lang="en-US" dirty="0" smtClean="0">
                <a:sym typeface="Wingdings"/>
              </a:rPr>
              <a:t> places phosphate group</a:t>
            </a:r>
          </a:p>
          <a:p>
            <a:pPr lvl="1"/>
            <a:r>
              <a:rPr lang="en-US" dirty="0" smtClean="0">
                <a:sym typeface="Wingdings"/>
              </a:rPr>
              <a:t>Phosphatase  removes a phosphate group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92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065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Regulation of CDK activity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3299" y="4511187"/>
            <a:ext cx="8383501" cy="216264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Cyclin</a:t>
            </a:r>
            <a:r>
              <a:rPr lang="en-US" dirty="0" smtClean="0"/>
              <a:t> concentrations are regulated by: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 smtClean="0"/>
              <a:t>Transcription </a:t>
            </a:r>
            <a:r>
              <a:rPr lang="en-US" dirty="0" smtClean="0">
                <a:sym typeface="Wingdings"/>
              </a:rPr>
              <a:t> mRNA  protein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dirty="0" smtClean="0">
                <a:sym typeface="Wingdings"/>
              </a:rPr>
              <a:t>Proteolysis  targeted for protein destruction</a:t>
            </a:r>
            <a:endParaRPr lang="en-US" dirty="0" smtClean="0"/>
          </a:p>
        </p:txBody>
      </p:sp>
      <p:pic>
        <p:nvPicPr>
          <p:cNvPr id="6" name="Picture 2" descr="figure_18_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36363"/>
            <a:ext cx="8531225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8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065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Regulation of CDK activity</a:t>
            </a:r>
            <a:endParaRPr lang="en-US" sz="3600" dirty="0"/>
          </a:p>
        </p:txBody>
      </p:sp>
      <p:pic>
        <p:nvPicPr>
          <p:cNvPr id="5" name="Picture 4" descr="animalcell-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451383"/>
            <a:ext cx="4152900" cy="5048250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4833833" y="1451384"/>
            <a:ext cx="3852967" cy="40471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/>
              <a:t>Multiple levels of regulation for EACH </a:t>
            </a:r>
            <a:r>
              <a:rPr lang="en-US" sz="2200" dirty="0" err="1" smtClean="0"/>
              <a:t>Cyclin</a:t>
            </a:r>
            <a:r>
              <a:rPr lang="en-US" sz="2200" dirty="0" smtClean="0"/>
              <a:t>/CDK complexes:</a:t>
            </a:r>
          </a:p>
          <a:p>
            <a:endParaRPr lang="en-US" sz="2200" dirty="0" smtClean="0"/>
          </a:p>
          <a:p>
            <a:r>
              <a:rPr lang="en-US" sz="2200" dirty="0" smtClean="0"/>
              <a:t>Enables rapid activation of existing complexes (phosphorylation)</a:t>
            </a:r>
          </a:p>
          <a:p>
            <a:endParaRPr lang="en-US" sz="2200" dirty="0" smtClean="0"/>
          </a:p>
          <a:p>
            <a:r>
              <a:rPr lang="en-US" sz="2200" dirty="0" smtClean="0"/>
              <a:t>Enables rapid and irreversible destruction of complexes (proteolysis)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18147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065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Regulation of CDK activity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33833" y="1451383"/>
            <a:ext cx="3852967" cy="5222447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Multiple levels of regulation for EACH </a:t>
            </a:r>
            <a:r>
              <a:rPr lang="en-US" dirty="0" err="1" smtClean="0"/>
              <a:t>Cyclin</a:t>
            </a:r>
            <a:r>
              <a:rPr lang="en-US" dirty="0" smtClean="0"/>
              <a:t>/CDK complexes:</a:t>
            </a:r>
          </a:p>
          <a:p>
            <a:endParaRPr lang="en-US" dirty="0"/>
          </a:p>
          <a:p>
            <a:r>
              <a:rPr lang="en-US" dirty="0" smtClean="0"/>
              <a:t>Enables rapid activation of existing complexes (phosphorylation)</a:t>
            </a:r>
          </a:p>
          <a:p>
            <a:endParaRPr lang="en-US" dirty="0"/>
          </a:p>
          <a:p>
            <a:r>
              <a:rPr lang="en-US" dirty="0" smtClean="0"/>
              <a:t>Enables rapid and irreversible destruction of complexes (proteolysis)</a:t>
            </a:r>
          </a:p>
          <a:p>
            <a:endParaRPr lang="en-US" dirty="0"/>
          </a:p>
          <a:p>
            <a:r>
              <a:rPr lang="en-US" dirty="0" smtClean="0"/>
              <a:t>Tighter regulation allowed by ability to fine-tune or ‘pause’ activity</a:t>
            </a:r>
          </a:p>
        </p:txBody>
      </p:sp>
      <p:pic>
        <p:nvPicPr>
          <p:cNvPr id="7" name="Picture 2" descr="figure_18_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6" y="2169579"/>
            <a:ext cx="4491120" cy="301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61575" y="5611803"/>
            <a:ext cx="2998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Aditional</a:t>
            </a:r>
            <a:r>
              <a:rPr lang="en-US" sz="2200" dirty="0" smtClean="0"/>
              <a:t> co factors</a:t>
            </a:r>
          </a:p>
          <a:p>
            <a:r>
              <a:rPr lang="en-US" sz="2200" dirty="0" smtClean="0"/>
              <a:t>(binding partners)    </a:t>
            </a:r>
            <a:r>
              <a:rPr lang="en-US" sz="2200" dirty="0" smtClean="0">
                <a:sym typeface="Wingdings"/>
              </a:rPr>
              <a:t>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603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ure_18_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7" y="1667995"/>
            <a:ext cx="4248705" cy="4763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8012" y="4345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Cell cycle checkpoints depend on inhibition of </a:t>
            </a:r>
            <a:r>
              <a:rPr lang="en-US" dirty="0" err="1" smtClean="0"/>
              <a:t>Cyclin</a:t>
            </a:r>
            <a:r>
              <a:rPr lang="en-US" dirty="0" smtClean="0"/>
              <a:t>/CDK activity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58008" y="1600200"/>
            <a:ext cx="3928792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Release of inhibition allows progression to the next stage</a:t>
            </a:r>
            <a:endParaRPr lang="en-US" dirty="0"/>
          </a:p>
          <a:p>
            <a:r>
              <a:rPr lang="en-US" dirty="0" smtClean="0"/>
              <a:t>Silencing/satisfaction of checkpoint is irreversible</a:t>
            </a:r>
          </a:p>
          <a:p>
            <a:endParaRPr lang="en-US" dirty="0"/>
          </a:p>
          <a:p>
            <a:r>
              <a:rPr lang="en-US" dirty="0" smtClean="0"/>
              <a:t>Consider for each stage: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What is the checkpoint sensing?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How is CDK activity </a:t>
            </a:r>
            <a:r>
              <a:rPr lang="en-US" dirty="0" err="1" smtClean="0"/>
              <a:t>inhibitied</a:t>
            </a:r>
            <a:r>
              <a:rPr lang="en-US" dirty="0" smtClean="0"/>
              <a:t>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How is CDK inhibition released?</a:t>
            </a:r>
          </a:p>
        </p:txBody>
      </p:sp>
    </p:spTree>
    <p:extLst>
      <p:ext uri="{BB962C8B-B14F-4D97-AF65-F5344CB8AC3E}">
        <p14:creationId xmlns:p14="http://schemas.microsoft.com/office/powerpoint/2010/main" val="6144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786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G1: First Gap Phase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7216" y="1600200"/>
            <a:ext cx="3369584" cy="48768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Key features</a:t>
            </a:r>
          </a:p>
          <a:p>
            <a:pPr lvl="1"/>
            <a:r>
              <a:rPr lang="en-US" sz="1900" dirty="0" smtClean="0"/>
              <a:t>CDKs are inactivated</a:t>
            </a:r>
          </a:p>
          <a:p>
            <a:pPr lvl="1"/>
            <a:r>
              <a:rPr lang="en-US" sz="1900" dirty="0" smtClean="0"/>
              <a:t>Mitogens promote production of </a:t>
            </a:r>
            <a:r>
              <a:rPr lang="en-US" sz="1900" dirty="0" err="1" smtClean="0"/>
              <a:t>Cyclins</a:t>
            </a:r>
            <a:r>
              <a:rPr lang="en-US" sz="1900" dirty="0" smtClean="0"/>
              <a:t> that stimulate cell cycle</a:t>
            </a:r>
          </a:p>
          <a:p>
            <a:pPr lvl="1"/>
            <a:r>
              <a:rPr lang="en-US" sz="1900" dirty="0" smtClean="0"/>
              <a:t>2N DNA content: 46 chromosomes</a:t>
            </a:r>
            <a:endParaRPr lang="en-US" sz="1900" dirty="0"/>
          </a:p>
          <a:p>
            <a:endParaRPr lang="en-US" sz="1900" dirty="0" smtClean="0"/>
          </a:p>
          <a:p>
            <a:r>
              <a:rPr lang="en-US" sz="2200" dirty="0" smtClean="0"/>
              <a:t>Checkpoint</a:t>
            </a:r>
          </a:p>
          <a:p>
            <a:pPr lvl="1"/>
            <a:r>
              <a:rPr lang="en-US" sz="1900" dirty="0" smtClean="0"/>
              <a:t>Cell growth?</a:t>
            </a:r>
          </a:p>
          <a:p>
            <a:pPr lvl="1"/>
            <a:r>
              <a:rPr lang="en-US" sz="1900" dirty="0" smtClean="0"/>
              <a:t>Nutrient availability/favorable environment?</a:t>
            </a:r>
          </a:p>
          <a:p>
            <a:pPr lvl="1"/>
            <a:r>
              <a:rPr lang="en-US" sz="1900" dirty="0" smtClean="0"/>
              <a:t>Mitogens present?</a:t>
            </a:r>
          </a:p>
          <a:p>
            <a:endParaRPr lang="en-US" sz="1900" dirty="0"/>
          </a:p>
        </p:txBody>
      </p:sp>
      <p:pic>
        <p:nvPicPr>
          <p:cNvPr id="4" name="Picture 2" descr="figure_18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3" y="1288906"/>
            <a:ext cx="4914309" cy="547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800839" y="3250708"/>
            <a:ext cx="1421716" cy="1279434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igure_18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4" y="919296"/>
            <a:ext cx="4872514" cy="593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3700693" y="4899503"/>
            <a:ext cx="1421716" cy="1279434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7216" y="1600200"/>
            <a:ext cx="3369584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Key features</a:t>
            </a:r>
          </a:p>
          <a:p>
            <a:pPr lvl="1"/>
            <a:r>
              <a:rPr lang="en-US" dirty="0" smtClean="0"/>
              <a:t>CDKs are inactivated</a:t>
            </a:r>
          </a:p>
          <a:p>
            <a:pPr lvl="1"/>
            <a:r>
              <a:rPr lang="en-US" dirty="0" smtClean="0"/>
              <a:t>Mitogens promote production of </a:t>
            </a:r>
            <a:r>
              <a:rPr lang="en-US" dirty="0" err="1" smtClean="0"/>
              <a:t>Cyclins</a:t>
            </a:r>
            <a:r>
              <a:rPr lang="en-US" dirty="0" smtClean="0"/>
              <a:t> that stimulate cell cycle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Checkpoint</a:t>
            </a:r>
          </a:p>
          <a:p>
            <a:pPr lvl="1"/>
            <a:r>
              <a:rPr lang="en-US" dirty="0" smtClean="0"/>
              <a:t>Cell growth?</a:t>
            </a:r>
          </a:p>
          <a:p>
            <a:pPr lvl="1"/>
            <a:r>
              <a:rPr lang="en-US" dirty="0" smtClean="0"/>
              <a:t>Nutrient availability/favorable environment?</a:t>
            </a:r>
          </a:p>
          <a:p>
            <a:pPr lvl="1"/>
            <a:r>
              <a:rPr lang="en-US" dirty="0" smtClean="0"/>
              <a:t>Mitogens present?</a:t>
            </a:r>
          </a:p>
          <a:p>
            <a:pPr lvl="1"/>
            <a:r>
              <a:rPr lang="en-US" dirty="0" smtClean="0"/>
              <a:t>DNA damage?</a:t>
            </a:r>
          </a:p>
          <a:p>
            <a:pPr lvl="1"/>
            <a:endParaRPr lang="en-US" dirty="0"/>
          </a:p>
          <a:p>
            <a:pPr lvl="1"/>
            <a:r>
              <a:rPr lang="en-US" dirty="0" smtClean="0">
                <a:sym typeface="Wingdings"/>
              </a:rPr>
              <a:t> poised for DNA synthesis to begin!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63786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G1: First Gap Phase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2030521" y="4038369"/>
            <a:ext cx="3368992" cy="26770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Cell cycle checkpoints at work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3800"/>
            <a:ext cx="8229600" cy="1371600"/>
          </a:xfrm>
        </p:spPr>
        <p:txBody>
          <a:bodyPr>
            <a:normAutofit/>
          </a:bodyPr>
          <a:lstStyle/>
          <a:p>
            <a:pPr>
              <a:buClrTx/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Normal cells cycle from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to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8000"/>
                </a:solidFill>
              </a:rPr>
              <a:t>green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as they progress through cell cycle</a:t>
            </a:r>
          </a:p>
          <a:p>
            <a:endParaRPr lang="en-US" dirty="0"/>
          </a:p>
        </p:txBody>
      </p:sp>
      <p:pic>
        <p:nvPicPr>
          <p:cNvPr id="4" name="diploid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585432"/>
            <a:ext cx="3885521" cy="2902976"/>
          </a:xfrm>
          <a:prstGeom prst="rect">
            <a:avLst/>
          </a:prstGeom>
        </p:spPr>
      </p:pic>
      <p:pic>
        <p:nvPicPr>
          <p:cNvPr id="6" name="Picture 2" descr="Fucci"/>
          <p:cNvPicPr>
            <a:picLocks noChangeAspect="1" noChangeArrowheads="1"/>
          </p:cNvPicPr>
          <p:nvPr/>
        </p:nvPicPr>
        <p:blipFill rotWithShape="1">
          <a:blip r:embed="rId6"/>
          <a:srcRect l="4598" r="5598" b="4224"/>
          <a:stretch/>
        </p:blipFill>
        <p:spPr bwMode="auto">
          <a:xfrm>
            <a:off x="4991100" y="1600200"/>
            <a:ext cx="3185364" cy="29458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689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Cell cycle checkpoints at work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36724"/>
            <a:ext cx="8229600" cy="10541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Checkpoints are activated when something goes </a:t>
            </a:r>
            <a:r>
              <a:rPr lang="en-US" dirty="0" smtClean="0">
                <a:solidFill>
                  <a:srgbClr val="000000"/>
                </a:solidFill>
              </a:rPr>
              <a:t>wrong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When cells are damaged, they arrest in the subsequent cell cycle (red)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diploid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1600200"/>
            <a:ext cx="3885521" cy="2902976"/>
          </a:xfrm>
          <a:prstGeom prst="rect">
            <a:avLst/>
          </a:prstGeom>
        </p:spPr>
      </p:pic>
      <p:pic>
        <p:nvPicPr>
          <p:cNvPr id="5" name="tetraploids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49800" y="1600201"/>
            <a:ext cx="3885522" cy="29029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49800" y="158377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+ Damage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4032" y="4700693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Brakes are on!</a:t>
            </a:r>
            <a:endParaRPr lang="en-US" dirty="0"/>
          </a:p>
        </p:txBody>
      </p:sp>
      <p:pic>
        <p:nvPicPr>
          <p:cNvPr id="9" name="Picture 7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32" y="4540425"/>
            <a:ext cx="807968" cy="80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55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1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2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732" y="4820520"/>
            <a:ext cx="807968" cy="80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tetraploid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2601" y="1583770"/>
            <a:ext cx="3911599" cy="2922459"/>
          </a:xfrm>
          <a:prstGeom prst="rect">
            <a:avLst/>
          </a:prstGeom>
        </p:spPr>
      </p:pic>
      <p:pic>
        <p:nvPicPr>
          <p:cNvPr id="6" name="prolif tetraploid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75982" y="1583770"/>
            <a:ext cx="3907512" cy="2919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Cell cycle checkpoints at work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44006"/>
            <a:ext cx="8229600" cy="1113994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When the checkpoint is compromised, damaged cells continue to cycle from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to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8000"/>
                </a:solidFill>
              </a:rPr>
              <a:t>green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ability to bypass checkpoints is a feature common in cancer cells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1608138"/>
            <a:ext cx="171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Damaged cells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49800" y="1583770"/>
            <a:ext cx="2840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Damaged Cells with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Compromised Checkpoint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1500" y="4893413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Brakes are 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5700" y="4893413"/>
            <a:ext cx="185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Brakes are faulty!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080000" y="4633229"/>
            <a:ext cx="1231900" cy="1148877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092700" y="4595129"/>
            <a:ext cx="1231900" cy="1148877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7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32" y="4731776"/>
            <a:ext cx="807968" cy="80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83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968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Phases of the cell cycle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6276" y="1600200"/>
            <a:ext cx="2601310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Timing of cell cycle progression varies between organisms</a:t>
            </a:r>
          </a:p>
          <a:p>
            <a:pPr lvl="1"/>
            <a:r>
              <a:rPr lang="en-US" dirty="0" smtClean="0"/>
              <a:t>~20min in bacteria</a:t>
            </a:r>
          </a:p>
          <a:p>
            <a:pPr lvl="1"/>
            <a:r>
              <a:rPr lang="en-US" dirty="0" smtClean="0"/>
              <a:t>~1.5h in yeast</a:t>
            </a:r>
          </a:p>
          <a:p>
            <a:pPr lvl="1"/>
            <a:r>
              <a:rPr lang="en-US" dirty="0" smtClean="0"/>
              <a:t>20+ hours in cultured human cells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4" name="Picture 2" descr="figure_18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75" y="1408112"/>
            <a:ext cx="6165001" cy="506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28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832"/>
            <a:ext cx="8229600" cy="990600"/>
          </a:xfrm>
        </p:spPr>
        <p:txBody>
          <a:bodyPr/>
          <a:lstStyle/>
          <a:p>
            <a:r>
              <a:rPr lang="en-US" dirty="0" smtClean="0"/>
              <a:t>S: Synthesis Phase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17216" y="1600200"/>
            <a:ext cx="3369584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Key features</a:t>
            </a:r>
          </a:p>
          <a:p>
            <a:pPr lvl="1"/>
            <a:r>
              <a:rPr lang="en-US" dirty="0"/>
              <a:t>DNA replication is initiated</a:t>
            </a:r>
          </a:p>
          <a:p>
            <a:pPr lvl="2"/>
            <a:r>
              <a:rPr lang="en-US" dirty="0"/>
              <a:t>Degradation of licensing factors (Cdc6) prevent re-</a:t>
            </a:r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Centrosomes are duplicated</a:t>
            </a:r>
          </a:p>
          <a:p>
            <a:endParaRPr lang="en-US" dirty="0" smtClean="0"/>
          </a:p>
          <a:p>
            <a:r>
              <a:rPr lang="en-US" dirty="0" smtClean="0"/>
              <a:t>Checkpoint</a:t>
            </a:r>
          </a:p>
          <a:p>
            <a:pPr lvl="1"/>
            <a:r>
              <a:rPr lang="en-US" dirty="0" smtClean="0"/>
              <a:t>No clear checkpoint from S</a:t>
            </a:r>
            <a:r>
              <a:rPr lang="en-US" dirty="0" smtClean="0">
                <a:sym typeface="Wingdings"/>
              </a:rPr>
              <a:t>G2</a:t>
            </a:r>
            <a:endParaRPr lang="en-US" dirty="0"/>
          </a:p>
        </p:txBody>
      </p:sp>
      <p:pic>
        <p:nvPicPr>
          <p:cNvPr id="5" name="Picture 2" descr="figure_18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7" y="1090181"/>
            <a:ext cx="4784070" cy="538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14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www.polleverywhere.com/multiple_choice_polls/jWf0thb0mJ0VFpI" descr="634B2854-6866-4B1E-A1BB-FCA95D406E17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8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romosome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4" b="-15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596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igure_18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15" y="2084551"/>
            <a:ext cx="5102810" cy="403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027" y="13926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is not divided equally among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10" y="1328683"/>
            <a:ext cx="9003862" cy="957317"/>
          </a:xfrm>
        </p:spPr>
        <p:txBody>
          <a:bodyPr/>
          <a:lstStyle/>
          <a:p>
            <a:pPr lvl="1"/>
            <a:r>
              <a:rPr lang="en-US" dirty="0" smtClean="0"/>
              <a:t>For a cell that divides once every 24 hours: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04245" y="208455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 hour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01310" y="5412827"/>
            <a:ext cx="142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~8-10 hours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25500" y="5293146"/>
            <a:ext cx="121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~10 hours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3925" y="2942162"/>
            <a:ext cx="108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~4 hours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5655" y="2942162"/>
            <a:ext cx="2216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Interphase:</a:t>
            </a:r>
          </a:p>
          <a:p>
            <a:r>
              <a:rPr lang="en-US" dirty="0" smtClean="0"/>
              <a:t>	G1 + S + G2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Mitosis</a:t>
            </a:r>
          </a:p>
          <a:p>
            <a:r>
              <a:rPr lang="en-US" dirty="0" smtClean="0"/>
              <a:t>	has sub-stages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ure_18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99460"/>
            <a:ext cx="5601138" cy="479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3194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Checkpoints regulate when/if </a:t>
            </a:r>
            <a:br>
              <a:rPr lang="en-US" dirty="0" smtClean="0"/>
            </a:br>
            <a:r>
              <a:rPr lang="en-US" dirty="0" smtClean="0"/>
              <a:t>cell cycle  progresses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2137" y="1600200"/>
            <a:ext cx="3056759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In absence of checkpoint activation, </a:t>
            </a:r>
          </a:p>
          <a:p>
            <a:r>
              <a:rPr lang="en-US" sz="2000" dirty="0" smtClean="0"/>
              <a:t>Progression is regulated by synthesis and destruction of </a:t>
            </a:r>
            <a:r>
              <a:rPr lang="en-US" sz="2000" b="1" i="1" dirty="0" err="1" smtClean="0"/>
              <a:t>cyclins</a:t>
            </a:r>
            <a:endParaRPr lang="en-US" sz="2000" b="1" i="1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31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c6e64849c05a3e4bc903c9bc5bff92e2986a4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6" y="2003097"/>
            <a:ext cx="5746357" cy="34751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5836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Cell cycle clock: </a:t>
            </a:r>
            <a:r>
              <a:rPr lang="en-US" sz="3600" dirty="0" err="1" smtClean="0"/>
              <a:t>Cyclins</a:t>
            </a:r>
            <a:r>
              <a:rPr lang="en-US" sz="3600" dirty="0" smtClean="0"/>
              <a:t> &amp; </a:t>
            </a:r>
            <a:r>
              <a:rPr lang="en-US" sz="3600" dirty="0" err="1" smtClean="0"/>
              <a:t>Cyclin</a:t>
            </a:r>
            <a:r>
              <a:rPr lang="en-US" sz="3600" dirty="0" smtClean="0"/>
              <a:t>-dependent kinases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08414" y="972207"/>
            <a:ext cx="3135586" cy="5504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err="1" smtClean="0">
                <a:solidFill>
                  <a:schemeClr val="tx2"/>
                </a:solidFill>
              </a:rPr>
              <a:t>Cyclins</a:t>
            </a:r>
            <a:endParaRPr lang="en-US" sz="2000" u="sng" dirty="0" smtClean="0">
              <a:solidFill>
                <a:schemeClr val="tx2"/>
              </a:solidFill>
            </a:endParaRPr>
          </a:p>
          <a:p>
            <a:r>
              <a:rPr lang="en-US" sz="2000" dirty="0" smtClean="0"/>
              <a:t>Regulatory proteins</a:t>
            </a:r>
          </a:p>
          <a:p>
            <a:r>
              <a:rPr lang="en-US" sz="2000" dirty="0" smtClean="0"/>
              <a:t>Levels cycle in the cell</a:t>
            </a:r>
          </a:p>
          <a:p>
            <a:endParaRPr lang="en-US" sz="2000" dirty="0"/>
          </a:p>
        </p:txBody>
      </p:sp>
      <p:pic>
        <p:nvPicPr>
          <p:cNvPr id="6" name="Picture 5" descr="400px-Cyclin_Expression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b="13372"/>
          <a:stretch/>
        </p:blipFill>
        <p:spPr>
          <a:xfrm>
            <a:off x="630621" y="2399862"/>
            <a:ext cx="5255172" cy="26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5836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Cell cycle clock: </a:t>
            </a:r>
            <a:r>
              <a:rPr lang="en-US" sz="3600" dirty="0" err="1" smtClean="0"/>
              <a:t>Cyclins</a:t>
            </a:r>
            <a:r>
              <a:rPr lang="en-US" sz="3600" dirty="0" smtClean="0"/>
              <a:t> &amp; </a:t>
            </a:r>
            <a:r>
              <a:rPr lang="en-US" sz="3600" dirty="0" err="1" smtClean="0"/>
              <a:t>Cyclin</a:t>
            </a:r>
            <a:r>
              <a:rPr lang="en-US" sz="3600" dirty="0" smtClean="0"/>
              <a:t>-dependent kinases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08414" y="972207"/>
            <a:ext cx="3135586" cy="55047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u="sng" dirty="0" err="1" smtClean="0">
                <a:solidFill>
                  <a:schemeClr val="tx2"/>
                </a:solidFill>
              </a:rPr>
              <a:t>Cyclins</a:t>
            </a:r>
            <a:endParaRPr lang="en-US" sz="2000" u="sng" dirty="0" smtClean="0">
              <a:solidFill>
                <a:schemeClr val="tx2"/>
              </a:solidFill>
            </a:endParaRPr>
          </a:p>
          <a:p>
            <a:r>
              <a:rPr lang="en-US" sz="2000" dirty="0" smtClean="0"/>
              <a:t>Regulatory proteins</a:t>
            </a:r>
          </a:p>
          <a:p>
            <a:r>
              <a:rPr lang="en-US" sz="2000" dirty="0" smtClean="0"/>
              <a:t>Levels cycle in the cell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u="sng" dirty="0" err="1">
                <a:solidFill>
                  <a:schemeClr val="tx2"/>
                </a:solidFill>
              </a:rPr>
              <a:t>Cdks</a:t>
            </a:r>
            <a:endParaRPr lang="en-US" sz="2000" u="sng" dirty="0">
              <a:solidFill>
                <a:schemeClr val="tx2"/>
              </a:solidFill>
            </a:endParaRPr>
          </a:p>
          <a:p>
            <a:r>
              <a:rPr lang="en-US" sz="2000" dirty="0" err="1"/>
              <a:t>Cyclin</a:t>
            </a:r>
            <a:r>
              <a:rPr lang="en-US" sz="2000" dirty="0"/>
              <a:t> dependent kinases</a:t>
            </a:r>
          </a:p>
          <a:p>
            <a:r>
              <a:rPr lang="en-US" sz="2000" dirty="0" smtClean="0"/>
              <a:t>Phosphorylates </a:t>
            </a:r>
            <a:r>
              <a:rPr lang="en-US" sz="2000" dirty="0"/>
              <a:t>cellular proteins</a:t>
            </a:r>
          </a:p>
          <a:p>
            <a:pPr lvl="1"/>
            <a:r>
              <a:rPr lang="en-US" sz="1800" dirty="0"/>
              <a:t>Activate or inactivate </a:t>
            </a:r>
            <a:r>
              <a:rPr lang="en-US" sz="1800" dirty="0" smtClean="0"/>
              <a:t>proteins</a:t>
            </a:r>
          </a:p>
          <a:p>
            <a:pPr lvl="1"/>
            <a:r>
              <a:rPr lang="en-US" sz="1800" dirty="0" smtClean="0"/>
              <a:t>Domino effect</a:t>
            </a:r>
            <a:endParaRPr lang="en-US" sz="1800" dirty="0"/>
          </a:p>
          <a:p>
            <a:pPr marL="0" indent="0">
              <a:buNone/>
            </a:pPr>
            <a:endParaRPr lang="en-US" sz="2000" u="sng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u="sng" dirty="0" err="1" smtClean="0">
                <a:solidFill>
                  <a:schemeClr val="tx2"/>
                </a:solidFill>
              </a:rPr>
              <a:t>Cdk-cyclin</a:t>
            </a:r>
            <a:r>
              <a:rPr lang="en-US" sz="2000" u="sng" dirty="0" smtClean="0">
                <a:solidFill>
                  <a:schemeClr val="tx2"/>
                </a:solidFill>
              </a:rPr>
              <a:t> complex</a:t>
            </a:r>
          </a:p>
          <a:p>
            <a:r>
              <a:rPr lang="en-US" sz="2000" dirty="0" smtClean="0">
                <a:solidFill>
                  <a:srgbClr val="292934"/>
                </a:solidFill>
              </a:rPr>
              <a:t>Triggers passage through stages of cell cycle</a:t>
            </a:r>
          </a:p>
          <a:p>
            <a:pPr lvl="1"/>
            <a:endParaRPr lang="en-US" dirty="0"/>
          </a:p>
        </p:txBody>
      </p:sp>
      <p:pic>
        <p:nvPicPr>
          <p:cNvPr id="5" name="Picture 4" descr="7c6e64849c05a3e4bc903c9bc5bff92e2986a4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6" y="2003097"/>
            <a:ext cx="5746357" cy="3475190"/>
          </a:xfrm>
          <a:prstGeom prst="rect">
            <a:avLst/>
          </a:prstGeom>
        </p:spPr>
      </p:pic>
      <p:pic>
        <p:nvPicPr>
          <p:cNvPr id="6" name="Picture 5" descr="400px-Cyclin_Expression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b="13372"/>
          <a:stretch/>
        </p:blipFill>
        <p:spPr>
          <a:xfrm>
            <a:off x="630621" y="2399862"/>
            <a:ext cx="5255172" cy="26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2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5836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Cell cycle clock: </a:t>
            </a:r>
            <a:r>
              <a:rPr lang="en-US" sz="3600" dirty="0" err="1" smtClean="0"/>
              <a:t>Cyclins</a:t>
            </a:r>
            <a:r>
              <a:rPr lang="en-US" sz="3600" dirty="0" smtClean="0"/>
              <a:t> &amp; </a:t>
            </a:r>
            <a:r>
              <a:rPr lang="en-US" sz="3600" dirty="0" err="1" smtClean="0"/>
              <a:t>Cyclin</a:t>
            </a:r>
            <a:r>
              <a:rPr lang="en-US" sz="3600" dirty="0" smtClean="0"/>
              <a:t>-dependent kinases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08414" y="972207"/>
            <a:ext cx="2678386" cy="55047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Master </a:t>
            </a:r>
            <a:r>
              <a:rPr lang="en-US" sz="2000" b="1" dirty="0" smtClean="0"/>
              <a:t>regulators</a:t>
            </a:r>
          </a:p>
          <a:p>
            <a:r>
              <a:rPr lang="en-US" sz="2000" dirty="0" smtClean="0"/>
              <a:t>4 main </a:t>
            </a:r>
            <a:r>
              <a:rPr lang="en-US" sz="2000" dirty="0" err="1" smtClean="0"/>
              <a:t>cyclins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Cyclin</a:t>
            </a:r>
            <a:r>
              <a:rPr lang="en-US" sz="2000" dirty="0" smtClean="0"/>
              <a:t> A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Cyclin</a:t>
            </a:r>
            <a:r>
              <a:rPr lang="en-US" sz="2000" dirty="0" smtClean="0"/>
              <a:t> B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Cyclin</a:t>
            </a:r>
            <a:r>
              <a:rPr lang="en-US" sz="2000" dirty="0" smtClean="0"/>
              <a:t> D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Cyclin</a:t>
            </a:r>
            <a:r>
              <a:rPr lang="en-US" sz="2000" dirty="0" smtClean="0"/>
              <a:t> E</a:t>
            </a:r>
          </a:p>
          <a:p>
            <a:endParaRPr lang="en-US" sz="2000" dirty="0" smtClean="0"/>
          </a:p>
          <a:p>
            <a:r>
              <a:rPr lang="en-US" sz="2000" dirty="0" smtClean="0"/>
              <a:t>4 </a:t>
            </a:r>
            <a:r>
              <a:rPr lang="en-US" sz="2000" dirty="0"/>
              <a:t>main CDKs:</a:t>
            </a:r>
          </a:p>
          <a:p>
            <a:pPr marL="822960" lvl="3" indent="0">
              <a:buNone/>
            </a:pPr>
            <a:r>
              <a:rPr lang="en-US" sz="2000" dirty="0"/>
              <a:t>CDK1</a:t>
            </a:r>
          </a:p>
          <a:p>
            <a:pPr marL="822960" lvl="3" indent="0">
              <a:buNone/>
            </a:pPr>
            <a:r>
              <a:rPr lang="en-US" sz="2000" dirty="0"/>
              <a:t>CDK2</a:t>
            </a:r>
          </a:p>
          <a:p>
            <a:pPr marL="822960" lvl="3" indent="0">
              <a:buNone/>
            </a:pPr>
            <a:r>
              <a:rPr lang="en-US" sz="2000" dirty="0"/>
              <a:t>CDK4</a:t>
            </a:r>
          </a:p>
          <a:p>
            <a:pPr marL="822960" lvl="3" indent="0">
              <a:buNone/>
            </a:pPr>
            <a:r>
              <a:rPr lang="en-US" sz="2000" dirty="0"/>
              <a:t>CDK6</a:t>
            </a:r>
          </a:p>
          <a:p>
            <a:endParaRPr lang="en-US" sz="2000" dirty="0" smtClean="0"/>
          </a:p>
          <a:p>
            <a:r>
              <a:rPr lang="en-US" sz="2000" dirty="0" smtClean="0"/>
              <a:t>Each </a:t>
            </a:r>
            <a:r>
              <a:rPr lang="en-US" sz="2000" dirty="0" err="1" smtClean="0"/>
              <a:t>Cyclin</a:t>
            </a:r>
            <a:r>
              <a:rPr lang="en-US" sz="2000" dirty="0" smtClean="0"/>
              <a:t> pairs with a specific CDK(s)</a:t>
            </a:r>
            <a:endParaRPr lang="en-US" sz="2000" dirty="0"/>
          </a:p>
          <a:p>
            <a:pPr lvl="2"/>
            <a:endParaRPr lang="en-US" sz="2000" dirty="0" smtClean="0"/>
          </a:p>
          <a:p>
            <a:endParaRPr lang="en-US" sz="2000" dirty="0"/>
          </a:p>
        </p:txBody>
      </p:sp>
      <p:pic>
        <p:nvPicPr>
          <p:cNvPr id="7" name="Picture 6" descr="F1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5" y="2171699"/>
            <a:ext cx="4830538" cy="31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3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412</TotalTime>
  <Words>672</Words>
  <Application>Microsoft Office PowerPoint</Application>
  <PresentationFormat>On-screen Show (4:3)</PresentationFormat>
  <Paragraphs>164</Paragraphs>
  <Slides>20</Slides>
  <Notes>20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Clarity</vt:lpstr>
      <vt:lpstr>Chapter 18 Objectives</vt:lpstr>
      <vt:lpstr>Phases of the cell cycle</vt:lpstr>
      <vt:lpstr>PowerPoint Presentation</vt:lpstr>
      <vt:lpstr>PowerPoint Presentation</vt:lpstr>
      <vt:lpstr>Time is not divided equally among phases</vt:lpstr>
      <vt:lpstr>Checkpoints regulate when/if  cell cycle  progresses</vt:lpstr>
      <vt:lpstr>Cell cycle clock: Cyclins &amp; Cyclin-dependent kinases</vt:lpstr>
      <vt:lpstr>Cell cycle clock: Cyclins &amp; Cyclin-dependent kinases</vt:lpstr>
      <vt:lpstr>Cell cycle clock: Cyclins &amp; Cyclin-dependent kinases</vt:lpstr>
      <vt:lpstr>Regulation of CDK activity</vt:lpstr>
      <vt:lpstr>Regulation of CDK activity</vt:lpstr>
      <vt:lpstr>Regulation of CDK activity</vt:lpstr>
      <vt:lpstr>Regulation of CDK activity</vt:lpstr>
      <vt:lpstr>Cell cycle checkpoints depend on inhibition of Cyclin/CDK activity</vt:lpstr>
      <vt:lpstr>G1: First Gap Phase</vt:lpstr>
      <vt:lpstr>G1: First Gap Phase</vt:lpstr>
      <vt:lpstr>Cell cycle checkpoints at work</vt:lpstr>
      <vt:lpstr>Cell cycle checkpoints at work</vt:lpstr>
      <vt:lpstr>Cell cycle checkpoints at work</vt:lpstr>
      <vt:lpstr>S: Synthesis Phase</vt:lpstr>
    </vt:vector>
  </TitlesOfParts>
  <Company>WPI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17</dc:title>
  <dc:creator>Amity Manning</dc:creator>
  <cp:lastModifiedBy>daniel mcdonough</cp:lastModifiedBy>
  <cp:revision>42</cp:revision>
  <dcterms:created xsi:type="dcterms:W3CDTF">2016-04-13T16:13:01Z</dcterms:created>
  <dcterms:modified xsi:type="dcterms:W3CDTF">2018-05-04T07:09:46Z</dcterms:modified>
</cp:coreProperties>
</file>